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84"/>
  </p:notesMasterIdLst>
  <p:handoutMasterIdLst>
    <p:handoutMasterId r:id="rId85"/>
  </p:handoutMasterIdLst>
  <p:sldIdLst>
    <p:sldId id="791" r:id="rId70"/>
    <p:sldId id="799" r:id="rId71"/>
    <p:sldId id="704" r:id="rId72"/>
    <p:sldId id="734" r:id="rId73"/>
    <p:sldId id="792" r:id="rId74"/>
    <p:sldId id="793" r:id="rId75"/>
    <p:sldId id="794" r:id="rId76"/>
    <p:sldId id="796" r:id="rId77"/>
    <p:sldId id="795" r:id="rId78"/>
    <p:sldId id="701" r:id="rId79"/>
    <p:sldId id="798" r:id="rId80"/>
    <p:sldId id="712" r:id="rId81"/>
    <p:sldId id="797" r:id="rId82"/>
    <p:sldId id="737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 Esri Dev Summit" id="{9384B04E-CB95-D647-BA34-75E7A6BE993D}">
          <p14:sldIdLst>
            <p14:sldId id="791"/>
            <p14:sldId id="799"/>
            <p14:sldId id="704"/>
            <p14:sldId id="734"/>
            <p14:sldId id="792"/>
            <p14:sldId id="793"/>
            <p14:sldId id="794"/>
            <p14:sldId id="796"/>
            <p14:sldId id="795"/>
            <p14:sldId id="701"/>
            <p14:sldId id="798"/>
            <p14:sldId id="712"/>
            <p14:sldId id="797"/>
            <p14:sldId id="7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C86"/>
    <a:srgbClr val="01114F"/>
    <a:srgbClr val="C3E3F7"/>
    <a:srgbClr val="027ECF"/>
    <a:srgbClr val="C9F2FF"/>
    <a:srgbClr val="FFFFFF"/>
    <a:srgbClr val="828218"/>
    <a:srgbClr val="828219"/>
    <a:srgbClr val="C830A0"/>
    <a:srgbClr val="E24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0" autoAdjust="0"/>
    <p:restoredTop sz="94695"/>
  </p:normalViewPr>
  <p:slideViewPr>
    <p:cSldViewPr snapToGrid="0">
      <p:cViewPr varScale="1">
        <p:scale>
          <a:sx n="113" d="100"/>
          <a:sy n="113" d="100"/>
        </p:scale>
        <p:origin x="856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viewProps" Target="viewProps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2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53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7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03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8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2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95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0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1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3/8/22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banuelosj/DevSummit-presentation/tree/main/2022/intro-jsapi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banuelosj/DevSummit-presentation/tree/main/2022/intro-jsap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developers.arcgis.com/javascript/lates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cs.npmjs.com/getting-start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4040" y="0"/>
              <a:ext cx="757795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lvl="0" algn="l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</a:rPr>
              <a:t>Heather Gonzago and Jose Banuelos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0" y="2460325"/>
            <a:ext cx="7731731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</a:rPr>
              <a:t>Getting Started with Web Development</a:t>
            </a:r>
            <a:br>
              <a:rPr lang="en-US" sz="3800" dirty="0">
                <a:solidFill>
                  <a:prstClr val="white"/>
                </a:solidFill>
              </a:rPr>
            </a:br>
            <a:r>
              <a:rPr lang="en-US" sz="3800" dirty="0">
                <a:solidFill>
                  <a:prstClr val="white"/>
                </a:solidFill>
              </a:rPr>
              <a:t>and the ArcGIS API for JavaScript 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3309869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Jose Banuelos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Create our first app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84B064A-F88E-465B-9775-00A9899E2A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145" y="1887520"/>
            <a:ext cx="5135040" cy="2215991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Demos and slides available at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hlinkClick r:id="rId4"/>
              </a:rPr>
              <a:t>https://bit.ly/3vYoMHg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496638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490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135040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135040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546140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18344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60" y="2237476"/>
            <a:ext cx="5135040" cy="2215991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Demos and slides available at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hlinkClick r:id="rId4"/>
              </a:rPr>
              <a:t>https://bit.ly/3vYoMHg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87329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Where to start (doc)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Accessing the API</a:t>
            </a:r>
          </a:p>
          <a:p>
            <a:pPr>
              <a:buClr>
                <a:srgbClr val="00EC86"/>
              </a:buClr>
            </a:pPr>
            <a:r>
              <a:rPr lang="en-US" dirty="0"/>
              <a:t>Introduce the Map, </a:t>
            </a:r>
            <a:r>
              <a:rPr lang="en-US" dirty="0" err="1"/>
              <a:t>WebMap</a:t>
            </a:r>
            <a:r>
              <a:rPr lang="en-US" dirty="0"/>
              <a:t>, </a:t>
            </a:r>
            <a:r>
              <a:rPr lang="en-US" dirty="0" err="1"/>
              <a:t>WebScene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Introduce the </a:t>
            </a:r>
            <a:r>
              <a:rPr lang="en-US" dirty="0" err="1"/>
              <a:t>MapView</a:t>
            </a:r>
            <a:r>
              <a:rPr lang="en-US" dirty="0"/>
              <a:t> and </a:t>
            </a:r>
            <a:r>
              <a:rPr lang="en-US" dirty="0" err="1"/>
              <a:t>SceneView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Demo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layer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renderer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popup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Work with widgets</a:t>
            </a:r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863347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ArcGIS for Developers</a:t>
            </a:r>
          </a:p>
          <a:p>
            <a:pPr>
              <a:buClr>
                <a:srgbClr val="00EC86"/>
              </a:buClr>
            </a:pPr>
            <a:r>
              <a:rPr lang="en-US" dirty="0"/>
              <a:t>Install and set up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Tutorials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Over 200 samples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Where to start?</a:t>
            </a:r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C5F0D73C-AD02-4FAB-8949-74541FCD1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246" y="1676031"/>
            <a:ext cx="6636226" cy="41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4389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AMD modules via ArcGIS CDN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Most common approach</a:t>
            </a:r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Accessing the API (CDN)</a:t>
            </a:r>
            <a:endParaRPr 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83DC9-3FBB-4EE2-8C19-A109A539A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0" y="2962210"/>
            <a:ext cx="10536120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3954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ES modules via NPM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Available via </a:t>
            </a:r>
            <a:r>
              <a:rPr lang="en-US" dirty="0" err="1">
                <a:hlinkClick r:id="rId4"/>
              </a:rPr>
              <a:t>npm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Install the API locally for use with JavaScript frameworks and module bundlers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r>
              <a:rPr lang="en-US" dirty="0"/>
              <a:t> 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Accessing the API (ESM)</a:t>
            </a:r>
            <a:endParaRPr lang="en-US" sz="2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F249D-BDE7-435E-9F7C-AE3DC028B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04" y="3447211"/>
            <a:ext cx="4134427" cy="64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B707B-2A0C-46EC-97C1-B1E75F99C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996" y="3447211"/>
            <a:ext cx="5092435" cy="31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875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Map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Container that stores, manages, and overlays layers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Can add/remove layers for 2D and 3D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Map</a:t>
            </a:r>
            <a:r>
              <a:rPr lang="en-US" sz="2800" dirty="0"/>
              <a:t>, </a:t>
            </a:r>
            <a:r>
              <a:rPr lang="en-US" sz="2800" b="0" dirty="0" err="1"/>
              <a:t>WebMap</a:t>
            </a:r>
            <a:r>
              <a:rPr lang="en-US" sz="2800" dirty="0"/>
              <a:t>, </a:t>
            </a:r>
            <a:r>
              <a:rPr lang="en-US" sz="2800" b="0" dirty="0" err="1"/>
              <a:t>WebScene</a:t>
            </a:r>
            <a:endParaRPr lang="en-US" sz="2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AF71B-849A-4E9A-A4C6-D363BC927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620278"/>
            <a:ext cx="4885766" cy="16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1132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 err="1"/>
              <a:t>WebMap</a:t>
            </a:r>
            <a:r>
              <a:rPr lang="en-US" dirty="0"/>
              <a:t> / </a:t>
            </a:r>
            <a:r>
              <a:rPr lang="en-US" dirty="0" err="1"/>
              <a:t>WebScene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Can load a </a:t>
            </a:r>
            <a:r>
              <a:rPr lang="en-US" dirty="0" err="1"/>
              <a:t>WebMap</a:t>
            </a:r>
            <a:r>
              <a:rPr lang="en-US" dirty="0"/>
              <a:t> or </a:t>
            </a:r>
            <a:r>
              <a:rPr lang="en-US" dirty="0" err="1"/>
              <a:t>WebScene</a:t>
            </a:r>
            <a:r>
              <a:rPr lang="en-US" dirty="0"/>
              <a:t> from ArcGIS Online or ArcGIS Enterprise portal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Data can contain pre-configured renderers, popups and bookmarks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Easy to use and reduces lines of code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Map</a:t>
            </a:r>
            <a:r>
              <a:rPr lang="en-US" sz="2800" dirty="0"/>
              <a:t>, </a:t>
            </a:r>
            <a:r>
              <a:rPr lang="en-US" sz="2800" b="0" dirty="0" err="1"/>
              <a:t>WebMap</a:t>
            </a:r>
            <a:r>
              <a:rPr lang="en-US" sz="2800" dirty="0"/>
              <a:t>, </a:t>
            </a:r>
            <a:r>
              <a:rPr lang="en-US" sz="2800" b="0" dirty="0" err="1"/>
              <a:t>WebScene</a:t>
            </a:r>
            <a:endParaRPr lang="en-US" sz="2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AC96F-AD42-44C5-856E-7FF5B1CA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964492"/>
            <a:ext cx="5022787" cy="14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2508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The view renderers a Map and its layers</a:t>
            </a:r>
          </a:p>
          <a:p>
            <a:pPr>
              <a:buClr>
                <a:srgbClr val="00EC86"/>
              </a:buClr>
            </a:pPr>
            <a:r>
              <a:rPr lang="en-US" dirty="0"/>
              <a:t>The view provides the means of viewing and interacting with the components of a Map</a:t>
            </a:r>
          </a:p>
          <a:p>
            <a:pPr>
              <a:buClr>
                <a:srgbClr val="00EC86"/>
              </a:buClr>
            </a:pPr>
            <a:r>
              <a:rPr lang="en-US" dirty="0" err="1"/>
              <a:t>MapView</a:t>
            </a:r>
            <a:r>
              <a:rPr lang="en-US" dirty="0"/>
              <a:t> – 2D    |   </a:t>
            </a:r>
            <a:r>
              <a:rPr lang="en-US" dirty="0" err="1"/>
              <a:t>SceneView</a:t>
            </a:r>
            <a:r>
              <a:rPr lang="en-US" dirty="0"/>
              <a:t> – 3D </a:t>
            </a:r>
          </a:p>
          <a:p>
            <a:pPr marL="0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 err="1"/>
              <a:t>Map</a:t>
            </a:r>
            <a:r>
              <a:rPr lang="en-US" sz="2800" dirty="0" err="1"/>
              <a:t>View</a:t>
            </a:r>
            <a:r>
              <a:rPr lang="en-US" sz="2800" dirty="0"/>
              <a:t> and </a:t>
            </a:r>
            <a:r>
              <a:rPr lang="en-US" sz="2800" dirty="0" err="1"/>
              <a:t>SceneView</a:t>
            </a:r>
            <a:endParaRPr lang="en-US" sz="2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CE966-973A-43BF-A4CC-F8FC01DC8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428999"/>
            <a:ext cx="4999419" cy="26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6522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-summit-2022-ppt-template-updated-0122" id="{74E80B15-0ACE-8C4D-A980-C626E2B85541}" vid="{2DB75426-E831-3442-9C76-3AF2809214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BD1F43217C9D45BE1AB58386F10EAF" ma:contentTypeVersion="13" ma:contentTypeDescription="Create a new document." ma:contentTypeScope="" ma:versionID="e3e4b02a69267562f00cd135a9fc542d">
  <xsd:schema xmlns:xsd="http://www.w3.org/2001/XMLSchema" xmlns:xs="http://www.w3.org/2001/XMLSchema" xmlns:p="http://schemas.microsoft.com/office/2006/metadata/properties" xmlns:ns3="80765ccd-d085-4f8f-9afa-dfda1638beae" xmlns:ns4="c13cbce9-5612-4f48-bd28-012602494252" targetNamespace="http://schemas.microsoft.com/office/2006/metadata/properties" ma:root="true" ma:fieldsID="98d2e0657c4f9f7696623712b4cf4285" ns3:_="" ns4:_="">
    <xsd:import namespace="80765ccd-d085-4f8f-9afa-dfda1638beae"/>
    <xsd:import namespace="c13cbce9-5612-4f48-bd28-01260249425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65ccd-d085-4f8f-9afa-dfda1638bea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cbce9-5612-4f48-bd28-012602494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F4A1E7A5-8F09-4E6D-8DB7-39937B27F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765ccd-d085-4f8f-9afa-dfda1638beae"/>
    <ds:schemaRef ds:uri="c13cbce9-5612-4f48-bd28-0126024942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0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80765ccd-d085-4f8f-9afa-dfda1638beae"/>
    <ds:schemaRef ds:uri="http://purl.org/dc/elements/1.1/"/>
    <ds:schemaRef ds:uri="http://schemas.microsoft.com/office/infopath/2007/PartnerControls"/>
    <ds:schemaRef ds:uri="c13cbce9-5612-4f48-bd28-012602494252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dev-summit-2022-ppt-template-updated (1)</Template>
  <TotalTime>2567</TotalTime>
  <Words>304</Words>
  <Application>Microsoft Macintosh PowerPoint</Application>
  <PresentationFormat>Widescreen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Lucida Grande</vt:lpstr>
      <vt:lpstr>Esri_Corporate_Template-Dark</vt:lpstr>
      <vt:lpstr>Getting Started with Web Development and the ArcGIS API for JavaScript </vt:lpstr>
      <vt:lpstr>Demos and slides available at   https://bit.ly/3vYoMHg</vt:lpstr>
      <vt:lpstr>Agenda</vt:lpstr>
      <vt:lpstr>Where to start?</vt:lpstr>
      <vt:lpstr>Accessing the API (CDN)</vt:lpstr>
      <vt:lpstr>Accessing the API (ESM)</vt:lpstr>
      <vt:lpstr>Map, WebMap, WebScene</vt:lpstr>
      <vt:lpstr>Map, WebMap, WebScene</vt:lpstr>
      <vt:lpstr>MapView and SceneView</vt:lpstr>
      <vt:lpstr>Create our first app </vt:lpstr>
      <vt:lpstr>Demos and slides available at   https://bit.ly/3vYoMHg</vt:lpstr>
      <vt:lpstr>PowerPoint Presentation</vt:lpstr>
      <vt:lpstr>Questions?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Banuelos</dc:creator>
  <cp:lastModifiedBy>Heather Gonzago</cp:lastModifiedBy>
  <cp:revision>29</cp:revision>
  <cp:lastPrinted>2021-08-10T23:54:02Z</cp:lastPrinted>
  <dcterms:created xsi:type="dcterms:W3CDTF">2022-03-04T15:47:32Z</dcterms:created>
  <dcterms:modified xsi:type="dcterms:W3CDTF">2022-03-09T04:26:00Z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0x01010076BD1F43217C9D45BE1AB58386F10EAF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